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zakon4.rada.gov.ua/laws/show/3759-12/print1217856518710949" TargetMode="External"/><Relationship Id="rId2" Type="http://schemas.openxmlformats.org/officeDocument/2006/relationships/hyperlink" Target="http://zakon2.rada.gov.ua/laws/show/2657-1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zakon3.rada.gov.ua/laws/show/3792-12/print1217856518710949" TargetMode="External"/><Relationship Id="rId4" Type="http://schemas.openxmlformats.org/officeDocument/2006/relationships/hyperlink" Target="http://zakon4.rada.gov.ua/laws/show/74/95-%D0%B2%D1%80/print121785651871094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85728"/>
            <a:ext cx="7772400" cy="2214578"/>
          </a:xfrm>
        </p:spPr>
        <p:txBody>
          <a:bodyPr>
            <a:normAutofit/>
          </a:bodyPr>
          <a:lstStyle/>
          <a:p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Кафедра </a:t>
            </a: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менеджменту </a:t>
            </a: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і адміністрування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714620"/>
            <a:ext cx="6400800" cy="571504"/>
          </a:xfrm>
        </p:spPr>
        <p:txBody>
          <a:bodyPr>
            <a:normAutofit/>
          </a:bodyPr>
          <a:lstStyle/>
          <a:p>
            <a:r>
              <a:rPr lang="uk-UA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“ПАБЛІК РИЛЕЙШНЗ”</a:t>
            </a:r>
            <a:endParaRPr lang="ru-RU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500166" y="2214554"/>
            <a:ext cx="6400800" cy="1638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57290" y="2571744"/>
            <a:ext cx="6400800" cy="1638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571604" y="3643314"/>
            <a:ext cx="6400800" cy="200026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Галузь знань </a:t>
            </a:r>
            <a:r>
              <a:rPr kumimoji="0" lang="uk-UA" sz="2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07</a:t>
            </a:r>
            <a:r>
              <a:rPr kumimoji="0" lang="uk-UA" sz="2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Управління та адміністрування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uk-UA" sz="2200" b="1" baseline="0" dirty="0" smtClean="0">
                <a:latin typeface="Times New Roman" pitchFamily="18" charset="0"/>
                <a:cs typeface="Times New Roman" pitchFamily="18" charset="0"/>
              </a:rPr>
              <a:t>Спеціальність 073 Менеджмент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Ступінь вищої освіти </a:t>
            </a:r>
            <a:r>
              <a:rPr kumimoji="0" lang="uk-UA" sz="2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бакалавр</a:t>
            </a:r>
            <a:endParaRPr kumimoji="0" lang="en-US" sz="2200" b="1" i="0" u="sng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2200" b="1" u="sng" baseline="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Херсон</a:t>
            </a:r>
            <a:endParaRPr kumimoji="0" lang="ru-RU" sz="2200" b="1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14291"/>
            <a:ext cx="8058152" cy="1071570"/>
          </a:xfrm>
        </p:spPr>
        <p:txBody>
          <a:bodyPr>
            <a:normAutofit/>
          </a:bodyPr>
          <a:lstStyle/>
          <a:p>
            <a:pPr algn="just"/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Предметом навчальної дисципліни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є сутність системи зв’язків організації (фірми) з цільовою аудиторією та її елементів, закономірності й випадковості їх виникнення, функціонування та розвитку, принципи і методи діяльності з формування та управління громадською думкою в інтересах організації і громадськості</a:t>
            </a:r>
            <a:endParaRPr lang="uk-UA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00034" y="1071546"/>
            <a:ext cx="8058152" cy="13573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just">
              <a:spcBef>
                <a:spcPct val="0"/>
              </a:spcBef>
            </a:pP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Метою викладання навчальної дисципліни </a:t>
            </a:r>
            <a:r>
              <a:rPr lang="uk-UA" sz="1400" b="1" dirty="0" err="1" smtClean="0">
                <a:latin typeface="Times New Roman" pitchFamily="18" charset="0"/>
                <a:cs typeface="Times New Roman" pitchFamily="18" charset="0"/>
              </a:rPr>
              <a:t>“Паблік</a:t>
            </a: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b="1" dirty="0" err="1" smtClean="0">
                <a:latin typeface="Times New Roman" pitchFamily="18" charset="0"/>
                <a:cs typeface="Times New Roman" pitchFamily="18" charset="0"/>
              </a:rPr>
              <a:t>рилейшнз”</a:t>
            </a: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є ознайомлення студентів з основними положеннями теорії та практики паблік рилейшнз, забезпечення формування громадської думки та управління нею за допомогою використання сучасних систем масової комунікації та заходів масової інформації — преси, радіо, телебачення, зв’язку, а також налагодження безпосередніх контактів з громадськістю, цільовою аудиторією, партнерами, споживачами, клієнтами.</a:t>
            </a:r>
            <a:endParaRPr kumimoji="0" lang="uk-UA" sz="14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00034" y="2428868"/>
            <a:ext cx="8058152" cy="40719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lnSpc>
                <a:spcPct val="110000"/>
              </a:lnSpc>
              <a:spcBef>
                <a:spcPct val="0"/>
              </a:spcBef>
            </a:pP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Основними завданнями вивчення дисципліни </a:t>
            </a:r>
            <a:r>
              <a:rPr lang="uk-UA" sz="1400" b="1" dirty="0" err="1" smtClean="0">
                <a:latin typeface="Times New Roman" pitchFamily="18" charset="0"/>
                <a:cs typeface="Times New Roman" pitchFamily="18" charset="0"/>
              </a:rPr>
              <a:t>“Паблік</a:t>
            </a: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b="1" dirty="0" err="1" smtClean="0">
                <a:latin typeface="Times New Roman" pitchFamily="18" charset="0"/>
                <a:cs typeface="Times New Roman" pitchFamily="18" charset="0"/>
              </a:rPr>
              <a:t>рилейшнз”</a:t>
            </a: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є:</a:t>
            </a:r>
          </a:p>
          <a:p>
            <a:pPr lvl="0" algn="just">
              <a:lnSpc>
                <a:spcPct val="110000"/>
              </a:lnSpc>
              <a:spcBef>
                <a:spcPct val="0"/>
              </a:spcBef>
              <a:buFontTx/>
              <a:buChar char="-"/>
            </a:pP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Вивчення сфери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практичного застосування теорії паблік рилейшнз, специфіки діяльності служби зв`язків з громадськістю організації і PR-консалтингової структури, професійної культури PR-фахівця, структури комунікацій в паблік рилейшнз, комунікативного циклу в паблік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рилейшнз.</a:t>
            </a:r>
          </a:p>
          <a:p>
            <a:pPr lvl="0" algn="just">
              <a:lnSpc>
                <a:spcPct val="110000"/>
              </a:lnSpc>
              <a:spcBef>
                <a:spcPct val="0"/>
              </a:spcBef>
              <a:buFontTx/>
              <a:buChar char="-"/>
            </a:pP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Забезпечення вироблення науково обґрунтованої інформаційної політики, її стратегії і тактики. </a:t>
            </a:r>
          </a:p>
          <a:p>
            <a:pPr lvl="0" algn="just">
              <a:lnSpc>
                <a:spcPct val="110000"/>
              </a:lnSpc>
              <a:spcBef>
                <a:spcPct val="0"/>
              </a:spcBef>
              <a:buFontTx/>
              <a:buChar char="-"/>
            </a:pP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Ретельне вивчення цільової аудиторії, партнерів, клієнтів та споживачів. </a:t>
            </a:r>
          </a:p>
          <a:p>
            <a:pPr lvl="0" algn="just">
              <a:lnSpc>
                <a:spcPct val="110000"/>
              </a:lnSpc>
              <a:spcBef>
                <a:spcPct val="0"/>
              </a:spcBef>
              <a:buFontTx/>
              <a:buChar char="-"/>
            </a:pP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Аналіз конкретних ситуацій при формуванні і здійсненні маркетингової діяльності. </a:t>
            </a:r>
          </a:p>
          <a:p>
            <a:pPr lvl="0" algn="just">
              <a:lnSpc>
                <a:spcPct val="110000"/>
              </a:lnSpc>
              <a:spcBef>
                <a:spcPct val="0"/>
              </a:spcBef>
              <a:buFontTx/>
              <a:buChar char="-"/>
            </a:pP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Аналіз, формування та оцінка громадської думки, настроїв і реакції населення на діяльність та інформацію фірми (організації). </a:t>
            </a:r>
          </a:p>
          <a:p>
            <a:pPr lvl="0" algn="just">
              <a:lnSpc>
                <a:spcPct val="110000"/>
              </a:lnSpc>
              <a:spcBef>
                <a:spcPct val="0"/>
              </a:spcBef>
              <a:buFontTx/>
              <a:buChar char="-"/>
            </a:pP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Підготовка масиву аналітичних даних для прийняття рішень. </a:t>
            </a:r>
          </a:p>
          <a:p>
            <a:pPr lvl="0" algn="just">
              <a:lnSpc>
                <a:spcPct val="110000"/>
              </a:lnSpc>
              <a:spcBef>
                <a:spcPct val="0"/>
              </a:spcBef>
              <a:buFontTx/>
              <a:buChar char="-"/>
            </a:pP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Організація і проведення активних акцій, </a:t>
            </a:r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ПР-кампаній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, ділових зустрічей, конференцій, виставок, презентацій з використанням засобів масової інформації. </a:t>
            </a:r>
          </a:p>
          <a:p>
            <a:pPr lvl="0" algn="just">
              <a:lnSpc>
                <a:spcPct val="110000"/>
              </a:lnSpc>
              <a:spcBef>
                <a:spcPct val="0"/>
              </a:spcBef>
              <a:buFontTx/>
              <a:buChar char="-"/>
            </a:pP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Продукування і тиражування інформації під час виконання інформаційної та пропагандистської рекламної роботи. </a:t>
            </a:r>
          </a:p>
          <a:p>
            <a:pPr lvl="0" algn="just">
              <a:lnSpc>
                <a:spcPct val="110000"/>
              </a:lnSpc>
              <a:spcBef>
                <a:spcPct val="0"/>
              </a:spcBef>
              <a:buFontTx/>
              <a:buChar char="-"/>
            </a:pP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Здійснення консалтингу з питань організації та налагодження відносин з громадськістю (цільовою аудиторією). </a:t>
            </a:r>
          </a:p>
          <a:p>
            <a:pPr lvl="0" algn="just">
              <a:lnSpc>
                <a:spcPct val="110000"/>
              </a:lnSpc>
              <a:spcBef>
                <a:spcPct val="0"/>
              </a:spcBef>
              <a:buFontTx/>
              <a:buChar char="-"/>
            </a:pP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Розробка концептуальних моделей співпраці та соціального партнерства, програм, акцій і кампаній зв’язків з громадськістю.</a:t>
            </a:r>
            <a:endParaRPr kumimoji="0" lang="uk-UA" sz="1400" b="0" i="0" u="none" strike="noStrike" kern="1200" cap="none" spc="0" normalizeH="0" baseline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4143404"/>
          </a:xfrm>
        </p:spPr>
        <p:txBody>
          <a:bodyPr>
            <a:normAutofit fontScale="90000"/>
          </a:bodyPr>
          <a:lstStyle/>
          <a:p>
            <a:pPr algn="l"/>
            <a:r>
              <a:rPr lang="uk-UA" sz="1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700" b="1" dirty="0" smtClean="0"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Здатність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застосовувати знання у практичних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ситуаціях.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Здатність до адаптації та дії в новій ситуації.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- Здатність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генерувати нові ідеї (креативність).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Здатність визначати та описувати характеристики організації.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- Здатність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аналізувати результати діяльності організації, зіставляти їх з факторами впливу зовнішнього та внутрішнього середовища.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- Здатність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визначати перспективи розвитку організації.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- Вміння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визначати функціональні області організації та зв’язки між ними.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Здатність обирати та використовувати сучасний інструментарій менеджменту.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- Здатність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планувати діяльність організації та управляти часом.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- Здатність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працювати в команді та налагоджувати міжособистісну взаємодію при вирішенні професійних завдань.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Здатність створювати та організовувати ефективні комунікації в процесі управління.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- Здатність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аналізувати й структурувати проблеми організації, формувати обґрунтовані рішення.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- Розуміти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принципи і норми права та використовувати їх у професійній діяльності.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Розуміти принципи психології та використовувати їх у професійній діяльності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 dirty="0" smtClean="0">
                <a:latin typeface="Times New Roman" pitchFamily="18" charset="0"/>
                <a:cs typeface="Times New Roman" pitchFamily="18" charset="0"/>
              </a:rPr>
            </a:b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71472" y="4000504"/>
            <a:ext cx="8229600" cy="2214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429660"/>
            <a:ext cx="876534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7158" y="4429132"/>
            <a:ext cx="864399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15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Програмні результати навчання: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15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Демонструвати </a:t>
            </a:r>
            <a:r>
              <a:rPr lang="uk-UA" sz="15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знання теорій, методів і функцій менеджменту, сучасних концепцій лідерства. 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5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Застосовувати </a:t>
            </a:r>
            <a:r>
              <a:rPr lang="uk-UA" sz="15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методи менеджменту для забезпечення ефективності діяльності організації. 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5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Демонструвати </a:t>
            </a:r>
            <a:r>
              <a:rPr lang="uk-UA" sz="15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навички взаємодії, лідерства, командної роботи. 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5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Демонструвати </a:t>
            </a:r>
            <a:r>
              <a:rPr lang="uk-UA" sz="15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навички аналізу ситуації та здійснення комунікації у різних сферах діяльності організації. 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5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Ідентифікувати </a:t>
            </a:r>
            <a:r>
              <a:rPr lang="uk-UA" sz="15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причини стресу, адаптувати себе та членів команди до стресової ситуації, знаходити засоби до її </a:t>
            </a:r>
            <a:r>
              <a:rPr lang="uk-UA" sz="15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нейтралізації.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357167"/>
            <a:ext cx="7772400" cy="571504"/>
          </a:xfrm>
        </p:spPr>
        <p:txBody>
          <a:bodyPr>
            <a:noAutofit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Перелік тем: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85860"/>
            <a:ext cx="8286808" cy="43529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Сучасна концепція паблік рилейшнз у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бізнесі.</a:t>
            </a:r>
          </a:p>
          <a:p>
            <a:pPr algn="just">
              <a:lnSpc>
                <a:spcPct val="150000"/>
              </a:lnSpc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Предмет, об’єкт і основні категорії паблік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рилейшнз.</a:t>
            </a:r>
          </a:p>
          <a:p>
            <a:pPr algn="just">
              <a:lnSpc>
                <a:spcPct val="150000"/>
              </a:lnSpc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Засоби паблік рилейшнз у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бізнесі.</a:t>
            </a:r>
          </a:p>
          <a:p>
            <a:pPr algn="just">
              <a:lnSpc>
                <a:spcPct val="150000"/>
              </a:lnSpc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Управління паблік рилейшнз кампаніями у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бізнесі.</a:t>
            </a:r>
          </a:p>
          <a:p>
            <a:pPr algn="just">
              <a:lnSpc>
                <a:spcPct val="150000"/>
              </a:lnSpc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Моделювання процесу комунікативного впливу паблік рилейшнз на економічну поведінку ринкових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суб’єктів.</a:t>
            </a:r>
          </a:p>
          <a:p>
            <a:pPr algn="just">
              <a:lnSpc>
                <a:spcPct val="150000"/>
              </a:lnSpc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uk-UA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Іміджелогія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бізнес паблік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рилейшнз.</a:t>
            </a:r>
          </a:p>
          <a:p>
            <a:pPr algn="just">
              <a:lnSpc>
                <a:spcPct val="150000"/>
              </a:lnSpc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Механізм взаємодії із засобами масової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інформації.</a:t>
            </a:r>
          </a:p>
          <a:p>
            <a:pPr algn="just">
              <a:lnSpc>
                <a:spcPct val="150000"/>
              </a:lnSpc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Міжнародні зв’язки з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громадськістю. 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Рекомендована література: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92500" lnSpcReduction="10000"/>
          </a:bodyPr>
          <a:lstStyle/>
          <a:p>
            <a:pPr lvl="0">
              <a:buAutoNum type="arabicPeriod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Білоус В.С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 Зв’язки з громадськістю (паблік рилейшнз в економічній діяльності):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 — К.: КНЕУ, 2005. — 275 с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AutoNum type="arabicPeriod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Євтухова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С.М.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Навчально-методичний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студентів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6.030601 «Менеджмент»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освітньо-кваліфікаційного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«бакалавр» / С.М.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Євтухова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– Херсон: ФОП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Грінь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Д.С., 2015. – 200 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AutoNum type="arabicPeriod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Закон України «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Про інформацію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Електронний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ресурс]. – Режим доступу: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zakon2.rada.gov.ua/laws/show/2657-12</a:t>
            </a:r>
            <a:endParaRPr lang="ru-RU" sz="1600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«Про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телебачення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радіомовлення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 [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Електронний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ресурс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]. – Режим доступу: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uk-UA" sz="16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</a:t>
            </a:r>
            <a:r>
              <a:rPr lang="uk-UA" sz="16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://</a:t>
            </a:r>
            <a:r>
              <a:rPr lang="uk-UA" sz="16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zakon4.rada.gov.ua/laws/show/3759-12/print1217856518710949</a:t>
            </a:r>
            <a:endParaRPr lang="uk-UA" sz="16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«Про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інформаційні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агенства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 [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Електронний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ресурс]. – Режим доступу: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//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http://zakon4.rada.gov.ua/laws/show/74/95-%</a:t>
            </a:r>
            <a:r>
              <a:rPr lang="uk-UA" sz="1600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D0%B2%D1%80/print1217856518710949</a:t>
            </a:r>
            <a:endParaRPr lang="uk-UA" sz="1600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«Про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авторське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суміжні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права» [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Електронний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ресурс]. – Режим доступу: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// </a:t>
            </a:r>
            <a:r>
              <a:rPr lang="uk-UA" sz="16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uk-UA" sz="16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zakon3.rada.gov.ua/laws/show/3792-12/print1217856518710949</a:t>
            </a:r>
            <a:endParaRPr lang="ru-RU" sz="1600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AutoNum type="arabicPeriod"/>
            </a:pP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Королько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В. Г.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Паблік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рилейшнз. Наукові основи, методика, практика. К.:   Видавничий дім "Скарби", 2001. — 400 с.</a:t>
            </a:r>
          </a:p>
          <a:p>
            <a:pPr>
              <a:buFont typeface="Arial" pitchFamily="34" charset="0"/>
              <a:buAutoNum type="arabicPeriod"/>
            </a:pP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Почепцов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Паблік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рилейшнз: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 — К., 2000. — 280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c.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AutoNum type="arabicPeriod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Тихомирова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Є.Б. Зв’язки з громадськістю : Навчальний посібник. Київ:НМЦВО, 2001. – 560 с.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AutoNum type="arabicPeriod"/>
            </a:pP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Хенслоу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Ф.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Практическое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руководство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паблик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рилейшнз. Пер. с англ.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Хенслоу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Ф. 2003г.-192с.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AutoNum type="arabicPeriod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AutoNum type="arabicPeriod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AutoNum type="arabicPeriod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697</Words>
  <PresentationFormat>Экран (4:3)</PresentationFormat>
  <Paragraphs>75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Міністерство освіти і науки України Херсонський державний університет Факультет економіки та менеджменту Кафедра менеджменту і адміністрування</vt:lpstr>
      <vt:lpstr>Предметом навчальної дисципліни є сутність системи зв’язків організації (фірми) з цільовою аудиторією та її елементів, закономірності й випадковості їх виникнення, функціонування та розвитку, принципи і методи діяльності з формування та управління громадською думкою в інтересах організації і громадськості</vt:lpstr>
      <vt:lpstr>  Компетентності здобувачів ступеня вищої освіти бакалавр з навчальної дисципліни: - Здатність застосовувати знання у практичних ситуаціях. - Здатність до адаптації та дії в новій ситуації.  - Здатність генерувати нові ідеї (креативність).  - Здатність визначати та описувати характеристики організації.  - Здатність аналізувати результати діяльності організації, зіставляти їх з факторами впливу зовнішнього та внутрішнього середовища.  - Здатність визначати перспективи розвитку організації.  - Вміння визначати функціональні області організації та зв’язки між ними.  - Здатність обирати та використовувати сучасний інструментарій менеджменту.  - Здатність планувати діяльність організації та управляти часом.  - Здатність працювати в команді та налагоджувати міжособистісну взаємодію при вирішенні професійних завдань.  - Здатність створювати та організовувати ефективні комунікації в процесі управління.  - Здатність аналізувати й структурувати проблеми організації, формувати обґрунтовані рішення.  - Розуміти принципи і норми права та використовувати їх у професійній діяльності.  -  Розуміти принципи психології та використовувати їх у професійній діяльності.   </vt:lpstr>
      <vt:lpstr>Перелік тем:</vt:lpstr>
      <vt:lpstr>Рекомендована література: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менеджменту і адміністрування</dc:title>
  <dc:creator>GARRY</dc:creator>
  <cp:lastModifiedBy>GARRY</cp:lastModifiedBy>
  <cp:revision>16</cp:revision>
  <dcterms:created xsi:type="dcterms:W3CDTF">2020-06-05T21:00:31Z</dcterms:created>
  <dcterms:modified xsi:type="dcterms:W3CDTF">2020-06-05T21:51:25Z</dcterms:modified>
</cp:coreProperties>
</file>